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7" r:id="rId7"/>
    <p:sldId id="260" r:id="rId8"/>
    <p:sldId id="269" r:id="rId9"/>
    <p:sldId id="270" r:id="rId10"/>
    <p:sldId id="261" r:id="rId11"/>
    <p:sldId id="262" r:id="rId12"/>
    <p:sldId id="271" r:id="rId13"/>
    <p:sldId id="264" r:id="rId14"/>
    <p:sldId id="272"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6" d="100"/>
          <a:sy n="86" d="100"/>
        </p:scale>
        <p:origin x="216"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C4975208-7BB0-48A6-9CEA-BDAFC8901DD1}" type="datetimeFigureOut">
              <a:rPr lang="en-MY" smtClean="0"/>
              <a:t>22/11/2016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62468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4975208-7BB0-48A6-9CEA-BDAFC8901DD1}" type="datetimeFigureOut">
              <a:rPr lang="en-MY" smtClean="0"/>
              <a:t>22/11/2016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349047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4975208-7BB0-48A6-9CEA-BDAFC8901DD1}" type="datetimeFigureOut">
              <a:rPr lang="en-MY" smtClean="0"/>
              <a:t>22/11/2016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400504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C4975208-7BB0-48A6-9CEA-BDAFC8901DD1}" type="datetimeFigureOut">
              <a:rPr lang="en-MY" smtClean="0"/>
              <a:t>22/11/2016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19270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75208-7BB0-48A6-9CEA-BDAFC8901DD1}" type="datetimeFigureOut">
              <a:rPr lang="en-MY" smtClean="0"/>
              <a:t>22/11/2016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305260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C4975208-7BB0-48A6-9CEA-BDAFC8901DD1}" type="datetimeFigureOut">
              <a:rPr lang="en-MY" smtClean="0"/>
              <a:t>22/11/2016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308317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C4975208-7BB0-48A6-9CEA-BDAFC8901DD1}" type="datetimeFigureOut">
              <a:rPr lang="en-MY" smtClean="0"/>
              <a:t>22/11/2016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242228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C4975208-7BB0-48A6-9CEA-BDAFC8901DD1}" type="datetimeFigureOut">
              <a:rPr lang="en-MY" smtClean="0"/>
              <a:t>22/11/2016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132724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5208-7BB0-48A6-9CEA-BDAFC8901DD1}" type="datetimeFigureOut">
              <a:rPr lang="en-MY" smtClean="0"/>
              <a:t>22/11/2016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232685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75208-7BB0-48A6-9CEA-BDAFC8901DD1}" type="datetimeFigureOut">
              <a:rPr lang="en-MY" smtClean="0"/>
              <a:t>22/11/2016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82992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75208-7BB0-48A6-9CEA-BDAFC8901DD1}" type="datetimeFigureOut">
              <a:rPr lang="en-MY" smtClean="0"/>
              <a:t>22/11/2016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6B44206B-AFF9-4BF9-9114-45009C0B5C1F}" type="slidenum">
              <a:rPr lang="en-MY" smtClean="0"/>
              <a:t>‹#›</a:t>
            </a:fld>
            <a:endParaRPr lang="en-MY"/>
          </a:p>
        </p:txBody>
      </p:sp>
    </p:spTree>
    <p:extLst>
      <p:ext uri="{BB962C8B-B14F-4D97-AF65-F5344CB8AC3E}">
        <p14:creationId xmlns:p14="http://schemas.microsoft.com/office/powerpoint/2010/main" val="2724338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5208-7BB0-48A6-9CEA-BDAFC8901DD1}" type="datetimeFigureOut">
              <a:rPr lang="en-MY" smtClean="0"/>
              <a:t>22/11/2016</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4206B-AFF9-4BF9-9114-45009C0B5C1F}" type="slidenum">
              <a:rPr lang="en-MY" smtClean="0"/>
              <a:t>‹#›</a:t>
            </a:fld>
            <a:endParaRPr lang="en-MY"/>
          </a:p>
        </p:txBody>
      </p:sp>
    </p:spTree>
    <p:extLst>
      <p:ext uri="{BB962C8B-B14F-4D97-AF65-F5344CB8AC3E}">
        <p14:creationId xmlns:p14="http://schemas.microsoft.com/office/powerpoint/2010/main" val="60402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aseanet.org/JAIF1.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seanet.org/JAIF1.asp" TargetMode="External"/><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jpe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30.jpeg"/><Relationship Id="rId13" Type="http://schemas.openxmlformats.org/officeDocument/2006/relationships/image" Target="../media/image31.jpeg"/><Relationship Id="rId1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3524" y="1923172"/>
            <a:ext cx="8788323" cy="3422344"/>
          </a:xfrm>
          <a:prstGeom prst="rect">
            <a:avLst/>
          </a:prstGeom>
        </p:spPr>
      </p:pic>
      <p:pic>
        <p:nvPicPr>
          <p:cNvPr id="3" name="Picture 2"/>
          <p:cNvPicPr>
            <a:picLocks noChangeAspect="1"/>
          </p:cNvPicPr>
          <p:nvPr/>
        </p:nvPicPr>
        <p:blipFill>
          <a:blip r:embed="rId2"/>
          <a:stretch>
            <a:fillRect/>
          </a:stretch>
        </p:blipFill>
        <p:spPr>
          <a:xfrm>
            <a:off x="2085924" y="2075572"/>
            <a:ext cx="8788323" cy="3422344"/>
          </a:xfrm>
          <a:prstGeom prst="rect">
            <a:avLst/>
          </a:prstGeom>
        </p:spPr>
      </p:pic>
    </p:spTree>
    <p:extLst>
      <p:ext uri="{BB962C8B-B14F-4D97-AF65-F5344CB8AC3E}">
        <p14:creationId xmlns:p14="http://schemas.microsoft.com/office/powerpoint/2010/main" val="181057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77375" y="1229064"/>
            <a:ext cx="8025413" cy="1754326"/>
          </a:xfrm>
          <a:prstGeom prst="rect">
            <a:avLst/>
          </a:prstGeom>
        </p:spPr>
        <p:txBody>
          <a:bodyPr wrap="square">
            <a:spAutoFit/>
          </a:bodyPr>
          <a:lstStyle/>
          <a:p>
            <a:r>
              <a:rPr lang="en-GB" b="1" dirty="0"/>
              <a:t>Activity </a:t>
            </a:r>
            <a:r>
              <a:rPr lang="en-GB" b="1" dirty="0" smtClean="0"/>
              <a:t>1.3. </a:t>
            </a:r>
            <a:r>
              <a:rPr lang="en-GB" b="1" i="1" dirty="0"/>
              <a:t>Training Workshop on Diagnostics of Aphids of Agricultural Importance</a:t>
            </a:r>
          </a:p>
          <a:p>
            <a:r>
              <a:rPr lang="en-GB" dirty="0"/>
              <a:t>This training workshop </a:t>
            </a:r>
            <a:r>
              <a:rPr lang="en-GB" dirty="0" smtClean="0"/>
              <a:t>has been planned to be </a:t>
            </a:r>
            <a:r>
              <a:rPr lang="en-GB" dirty="0"/>
              <a:t>organized in Thailand, pending confirmation from the </a:t>
            </a:r>
            <a:r>
              <a:rPr lang="en-GB" dirty="0" smtClean="0"/>
              <a:t>identified Japanese </a:t>
            </a:r>
            <a:r>
              <a:rPr lang="en-GB" dirty="0"/>
              <a:t>resource person, </a:t>
            </a:r>
            <a:r>
              <a:rPr lang="en-GB" dirty="0" err="1"/>
              <a:t>Prof.</a:t>
            </a:r>
            <a:r>
              <a:rPr lang="en-GB" dirty="0"/>
              <a:t> Shin-</a:t>
            </a:r>
            <a:r>
              <a:rPr lang="en-GB" dirty="0" err="1"/>
              <a:t>ichi</a:t>
            </a:r>
            <a:r>
              <a:rPr lang="en-GB" dirty="0"/>
              <a:t> AKIMOTO, Laboratory of Systematic Entomology, Graduate School of Agriculture, Hokkaido University.</a:t>
            </a:r>
          </a:p>
        </p:txBody>
      </p:sp>
      <p:sp>
        <p:nvSpPr>
          <p:cNvPr id="3" name="Rectangle 2"/>
          <p:cNvSpPr/>
          <p:nvPr/>
        </p:nvSpPr>
        <p:spPr>
          <a:xfrm>
            <a:off x="2077375" y="3251517"/>
            <a:ext cx="7556022" cy="369332"/>
          </a:xfrm>
          <a:prstGeom prst="rect">
            <a:avLst/>
          </a:prstGeom>
        </p:spPr>
        <p:txBody>
          <a:bodyPr wrap="square">
            <a:spAutoFit/>
          </a:bodyPr>
          <a:lstStyle/>
          <a:p>
            <a:r>
              <a:rPr lang="en-GB" b="1" i="1" dirty="0" smtClean="0"/>
              <a:t>Attachment Program on Aphids </a:t>
            </a:r>
            <a:r>
              <a:rPr lang="en-GB" b="1" i="1" dirty="0"/>
              <a:t>of Agricultural Importance</a:t>
            </a:r>
          </a:p>
        </p:txBody>
      </p:sp>
    </p:spTree>
    <p:extLst>
      <p:ext uri="{BB962C8B-B14F-4D97-AF65-F5344CB8AC3E}">
        <p14:creationId xmlns:p14="http://schemas.microsoft.com/office/powerpoint/2010/main" val="85748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2155" y="946575"/>
            <a:ext cx="10280342" cy="4247317"/>
          </a:xfrm>
          <a:prstGeom prst="rect">
            <a:avLst/>
          </a:prstGeom>
        </p:spPr>
        <p:txBody>
          <a:bodyPr wrap="square">
            <a:spAutoFit/>
          </a:bodyPr>
          <a:lstStyle/>
          <a:p>
            <a:pPr lvl="1"/>
            <a:r>
              <a:rPr lang="en-GB" b="1" dirty="0" smtClean="0"/>
              <a:t>Activity 2.1.     A </a:t>
            </a:r>
            <a:r>
              <a:rPr lang="en-GB" b="1" dirty="0"/>
              <a:t>website for the project </a:t>
            </a:r>
            <a:r>
              <a:rPr lang="en-GB" b="1" dirty="0">
                <a:hlinkClick r:id="rId3"/>
              </a:rPr>
              <a:t>http://</a:t>
            </a:r>
            <a:r>
              <a:rPr lang="en-GB" b="1" dirty="0" smtClean="0">
                <a:hlinkClick r:id="rId3"/>
              </a:rPr>
              <a:t>www.aseanet.org/JAIF1.asp</a:t>
            </a:r>
            <a:r>
              <a:rPr lang="en-GB" b="1" dirty="0" smtClean="0"/>
              <a:t> </a:t>
            </a:r>
            <a:r>
              <a:rPr lang="en-GB" dirty="0" smtClean="0"/>
              <a:t>has </a:t>
            </a:r>
            <a:r>
              <a:rPr lang="en-GB" dirty="0"/>
              <a:t>been developed and is </a:t>
            </a:r>
            <a:r>
              <a:rPr lang="en-GB" dirty="0" smtClean="0"/>
              <a:t>			now </a:t>
            </a:r>
            <a:r>
              <a:rPr lang="en-GB" dirty="0"/>
              <a:t>up and </a:t>
            </a:r>
            <a:r>
              <a:rPr lang="en-GB" dirty="0" smtClean="0"/>
              <a:t>running.   </a:t>
            </a:r>
          </a:p>
          <a:p>
            <a:pPr lvl="1"/>
            <a:r>
              <a:rPr lang="en-GB" dirty="0"/>
              <a:t> </a:t>
            </a:r>
            <a:r>
              <a:rPr lang="en-GB" dirty="0" smtClean="0"/>
              <a:t>                         </a:t>
            </a:r>
            <a:r>
              <a:rPr lang="en-GB" b="1" dirty="0" smtClean="0"/>
              <a:t>The </a:t>
            </a:r>
            <a:r>
              <a:rPr lang="en-GB" b="1" dirty="0"/>
              <a:t>website </a:t>
            </a:r>
            <a:r>
              <a:rPr lang="en-GB" b="1" dirty="0" smtClean="0"/>
              <a:t>serves: </a:t>
            </a:r>
          </a:p>
          <a:p>
            <a:pPr lvl="1"/>
            <a:r>
              <a:rPr lang="en-GB" dirty="0"/>
              <a:t>	</a:t>
            </a:r>
            <a:r>
              <a:rPr lang="en-GB" dirty="0" smtClean="0"/>
              <a:t>	a)  as a repository </a:t>
            </a:r>
            <a:r>
              <a:rPr lang="en-GB" dirty="0"/>
              <a:t>for all activities, updates, news and reports for the project</a:t>
            </a:r>
            <a:r>
              <a:rPr lang="en-GB" dirty="0" smtClean="0"/>
              <a:t>;</a:t>
            </a:r>
          </a:p>
          <a:p>
            <a:pPr lvl="1"/>
            <a:r>
              <a:rPr lang="en-GB" dirty="0"/>
              <a:t> </a:t>
            </a:r>
            <a:r>
              <a:rPr lang="en-GB" dirty="0" smtClean="0"/>
              <a:t>                         b)  communication</a:t>
            </a:r>
            <a:r>
              <a:rPr lang="en-GB" dirty="0"/>
              <a:t>, publicity and awareness where the project is publicized </a:t>
            </a:r>
            <a:r>
              <a:rPr lang="en-GB" dirty="0" smtClean="0"/>
              <a:t>to</a:t>
            </a:r>
          </a:p>
          <a:p>
            <a:pPr lvl="1"/>
            <a:r>
              <a:rPr lang="en-GB" dirty="0"/>
              <a:t> </a:t>
            </a:r>
            <a:r>
              <a:rPr lang="en-GB" dirty="0" smtClean="0"/>
              <a:t>                              stakeholders </a:t>
            </a:r>
            <a:r>
              <a:rPr lang="en-GB" dirty="0"/>
              <a:t>and where project partners communicate and interact; </a:t>
            </a:r>
            <a:r>
              <a:rPr lang="en-GB" dirty="0" smtClean="0"/>
              <a:t>and</a:t>
            </a:r>
          </a:p>
          <a:p>
            <a:pPr lvl="1"/>
            <a:r>
              <a:rPr lang="en-GB" dirty="0"/>
              <a:t> </a:t>
            </a:r>
            <a:r>
              <a:rPr lang="en-GB" dirty="0" smtClean="0"/>
              <a:t>                         c)  knowledge </a:t>
            </a:r>
            <a:r>
              <a:rPr lang="en-GB" dirty="0"/>
              <a:t>exchange where the website serve as a platform for </a:t>
            </a:r>
            <a:r>
              <a:rPr lang="en-GB" dirty="0" smtClean="0"/>
              <a:t>sharing knowledge </a:t>
            </a:r>
          </a:p>
          <a:p>
            <a:pPr lvl="1"/>
            <a:r>
              <a:rPr lang="en-GB" dirty="0"/>
              <a:t> </a:t>
            </a:r>
            <a:r>
              <a:rPr lang="en-GB" dirty="0" smtClean="0"/>
              <a:t>                              and </a:t>
            </a:r>
            <a:r>
              <a:rPr lang="en-GB" dirty="0"/>
              <a:t>resources for taxonomy.</a:t>
            </a:r>
          </a:p>
          <a:p>
            <a:pPr lvl="1"/>
            <a:r>
              <a:rPr lang="en-GB" dirty="0" smtClean="0"/>
              <a:t>		The </a:t>
            </a:r>
            <a:r>
              <a:rPr lang="en-GB" dirty="0"/>
              <a:t>website has sections on project activities, news, gallery showcasing images from workshop and project activities, resources where project documents are uploaded, expert register and content management system. Project documents are behind a password protected section and logins will be provided to project partners for download.</a:t>
            </a:r>
          </a:p>
          <a:p>
            <a:pPr lvl="1"/>
            <a:r>
              <a:rPr lang="en-GB" dirty="0"/>
              <a:t>The expert register comprises information and contact details of individual experts and diagnostic laboratories that provide identification and diagnostic services and facilities for plant pests and diseases. </a:t>
            </a:r>
          </a:p>
        </p:txBody>
      </p:sp>
    </p:spTree>
    <p:extLst>
      <p:ext uri="{BB962C8B-B14F-4D97-AF65-F5344CB8AC3E}">
        <p14:creationId xmlns:p14="http://schemas.microsoft.com/office/powerpoint/2010/main" val="36721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09591" y="166283"/>
            <a:ext cx="4723152" cy="461665"/>
          </a:xfrm>
          <a:prstGeom prst="rect">
            <a:avLst/>
          </a:prstGeom>
        </p:spPr>
        <p:txBody>
          <a:bodyPr wrap="none">
            <a:spAutoFit/>
          </a:bodyPr>
          <a:lstStyle/>
          <a:p>
            <a:r>
              <a:rPr lang="en-GB" sz="2400" b="1" dirty="0">
                <a:hlinkClick r:id="rId3"/>
              </a:rPr>
              <a:t>http://www.aseanet.org/JAIF1.asp</a:t>
            </a:r>
            <a:r>
              <a:rPr lang="en-GB" sz="2400" b="1" dirty="0"/>
              <a:t> </a:t>
            </a:r>
            <a:endParaRPr lang="en-MY" sz="24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1" y="928305"/>
            <a:ext cx="5943509" cy="3991408"/>
          </a:xfrm>
          <a:prstGeom prst="rect">
            <a:avLst/>
          </a:prstGeom>
          <a:ln>
            <a:solidFill>
              <a:srgbClr val="002060"/>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167" y="928305"/>
            <a:ext cx="5914180" cy="3991408"/>
          </a:xfrm>
          <a:prstGeom prst="rect">
            <a:avLst/>
          </a:prstGeom>
          <a:ln>
            <a:solidFill>
              <a:srgbClr val="002060"/>
            </a:solidFill>
          </a:ln>
        </p:spPr>
      </p:pic>
    </p:spTree>
    <p:extLst>
      <p:ext uri="{BB962C8B-B14F-4D97-AF65-F5344CB8AC3E}">
        <p14:creationId xmlns:p14="http://schemas.microsoft.com/office/powerpoint/2010/main" val="334162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18081" y="751344"/>
            <a:ext cx="8566951" cy="4247317"/>
          </a:xfrm>
          <a:prstGeom prst="rect">
            <a:avLst/>
          </a:prstGeom>
        </p:spPr>
        <p:txBody>
          <a:bodyPr wrap="square">
            <a:spAutoFit/>
          </a:bodyPr>
          <a:lstStyle/>
          <a:p>
            <a:r>
              <a:rPr lang="en-GB" b="1" dirty="0"/>
              <a:t>PROPOSED 2nd PHASE OF JAIF PROJECT </a:t>
            </a:r>
            <a:endParaRPr lang="en-GB" dirty="0"/>
          </a:p>
          <a:p>
            <a:r>
              <a:rPr lang="en-GB" dirty="0"/>
              <a:t>C</a:t>
            </a:r>
            <a:r>
              <a:rPr lang="en-GB" dirty="0" smtClean="0"/>
              <a:t>urrent </a:t>
            </a:r>
            <a:r>
              <a:rPr lang="en-GB" dirty="0"/>
              <a:t>project has been scheduled to be completed by April 2017. </a:t>
            </a:r>
            <a:endParaRPr lang="en-GB" dirty="0" smtClean="0"/>
          </a:p>
          <a:p>
            <a:endParaRPr lang="en-GB" dirty="0" smtClean="0"/>
          </a:p>
          <a:p>
            <a:r>
              <a:rPr lang="en-GB" dirty="0" smtClean="0"/>
              <a:t>During </a:t>
            </a:r>
            <a:r>
              <a:rPr lang="en-GB" dirty="0"/>
              <a:t>the Project Inception Meeting held in July 2015, </a:t>
            </a:r>
            <a:r>
              <a:rPr lang="en-GB" dirty="0" smtClean="0"/>
              <a:t>a list of potential </a:t>
            </a:r>
            <a:r>
              <a:rPr lang="en-GB" dirty="0"/>
              <a:t>activities have been proposed and </a:t>
            </a:r>
            <a:r>
              <a:rPr lang="en-GB" dirty="0" smtClean="0"/>
              <a:t>endorsed </a:t>
            </a:r>
            <a:r>
              <a:rPr lang="en-GB" dirty="0"/>
              <a:t>by the Project Steering Committee (PSC) for further consideration and approval by the ASEAN NPPOs. </a:t>
            </a:r>
            <a:r>
              <a:rPr lang="en-GB" dirty="0" smtClean="0"/>
              <a:t>These, together </a:t>
            </a:r>
            <a:r>
              <a:rPr lang="en-GB" dirty="0"/>
              <a:t>with proposals offered by resource persons during the training workshops and attachment programs have been circulated by e-mail to NPPOs of </a:t>
            </a:r>
            <a:r>
              <a:rPr lang="en-GB" dirty="0" smtClean="0"/>
              <a:t> AMS to be </a:t>
            </a:r>
            <a:r>
              <a:rPr lang="en-GB" dirty="0"/>
              <a:t>ranked based on their respective country priorities. The result of this exercise is given in ANNEX 1. </a:t>
            </a:r>
            <a:endParaRPr lang="en-GB" dirty="0" smtClean="0"/>
          </a:p>
          <a:p>
            <a:endParaRPr lang="en-GB" dirty="0"/>
          </a:p>
          <a:p>
            <a:r>
              <a:rPr lang="en-GB" dirty="0"/>
              <a:t>Ten activities have been selected for </a:t>
            </a:r>
            <a:r>
              <a:rPr lang="en-GB" dirty="0" smtClean="0"/>
              <a:t>incorporation into a request for a Phase 2 funding support by JAIF.  The </a:t>
            </a:r>
            <a:r>
              <a:rPr lang="en-GB" dirty="0"/>
              <a:t>full proposal of the 2nd Phase Project would be prepared after </a:t>
            </a:r>
            <a:r>
              <a:rPr lang="en-GB" dirty="0" smtClean="0"/>
              <a:t> </a:t>
            </a:r>
            <a:r>
              <a:rPr lang="en-GB" dirty="0"/>
              <a:t>approval is </a:t>
            </a:r>
            <a:r>
              <a:rPr lang="en-GB" dirty="0" smtClean="0"/>
              <a:t>secured </a:t>
            </a:r>
            <a:r>
              <a:rPr lang="en-GB" dirty="0"/>
              <a:t>and after consultation with the relevant authority in Japan. </a:t>
            </a:r>
          </a:p>
          <a:p>
            <a:r>
              <a:rPr lang="en-GB" i="1" dirty="0"/>
              <a:t>The meeting is requested to endorse the list of possible activities for approval by the SOM Meeting. </a:t>
            </a:r>
            <a:endParaRPr lang="en-GB" dirty="0"/>
          </a:p>
        </p:txBody>
      </p:sp>
    </p:spTree>
    <p:extLst>
      <p:ext uri="{BB962C8B-B14F-4D97-AF65-F5344CB8AC3E}">
        <p14:creationId xmlns:p14="http://schemas.microsoft.com/office/powerpoint/2010/main" val="65157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71624" y="111283"/>
            <a:ext cx="7725320" cy="461665"/>
          </a:xfrm>
          <a:prstGeom prst="rect">
            <a:avLst/>
          </a:prstGeom>
          <a:noFill/>
        </p:spPr>
        <p:txBody>
          <a:bodyPr wrap="none" rtlCol="0">
            <a:spAutoFit/>
          </a:bodyPr>
          <a:lstStyle/>
          <a:p>
            <a:r>
              <a:rPr lang="en-GB" sz="2400" dirty="0" smtClean="0"/>
              <a:t>Annex 1.  Prioritized Topics for a Second Phase to the Project</a:t>
            </a:r>
            <a:endParaRPr lang="en-GB" sz="24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5635" y="572948"/>
            <a:ext cx="9408442" cy="6014595"/>
          </a:xfrm>
          <a:prstGeom prst="rect">
            <a:avLst/>
          </a:prstGeom>
        </p:spPr>
      </p:pic>
    </p:spTree>
    <p:extLst>
      <p:ext uri="{BB962C8B-B14F-4D97-AF65-F5344CB8AC3E}">
        <p14:creationId xmlns:p14="http://schemas.microsoft.com/office/powerpoint/2010/main" val="3320182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557128965"/>
              </p:ext>
            </p:extLst>
          </p:nvPr>
        </p:nvGraphicFramePr>
        <p:xfrm>
          <a:off x="2049756" y="1021507"/>
          <a:ext cx="8128000" cy="4079240"/>
        </p:xfrm>
        <a:graphic>
          <a:graphicData uri="http://schemas.openxmlformats.org/drawingml/2006/table">
            <a:tbl>
              <a:tblPr firstRow="1" bandRow="1">
                <a:tableStyleId>{5C22544A-7EE6-4342-B048-85BDC9FD1C3A}</a:tableStyleId>
              </a:tblPr>
              <a:tblGrid>
                <a:gridCol w="1004163"/>
                <a:gridCol w="7123837"/>
              </a:tblGrid>
              <a:tr h="370840">
                <a:tc>
                  <a:txBody>
                    <a:bodyPr/>
                    <a:lstStyle/>
                    <a:p>
                      <a:pPr algn="ctr"/>
                      <a:r>
                        <a:rPr lang="en-GB" dirty="0" smtClean="0"/>
                        <a:t>No.</a:t>
                      </a:r>
                      <a:endParaRPr lang="en-GB" dirty="0"/>
                    </a:p>
                  </a:txBody>
                  <a:tcPr/>
                </a:tc>
                <a:tc>
                  <a:txBody>
                    <a:bodyPr/>
                    <a:lstStyle/>
                    <a:p>
                      <a:pPr algn="ctr"/>
                      <a:r>
                        <a:rPr lang="en-GB" dirty="0" smtClean="0"/>
                        <a:t>Topic</a:t>
                      </a:r>
                      <a:endParaRPr lang="en-GB" dirty="0"/>
                    </a:p>
                  </a:txBody>
                  <a:tcPr/>
                </a:tc>
              </a:tr>
              <a:tr h="370840">
                <a:tc>
                  <a:txBody>
                    <a:bodyPr/>
                    <a:lstStyle/>
                    <a:p>
                      <a:pPr algn="ctr"/>
                      <a:r>
                        <a:rPr lang="en-GB" dirty="0" smtClean="0"/>
                        <a:t>1</a:t>
                      </a:r>
                      <a:endParaRPr lang="en-GB" dirty="0"/>
                    </a:p>
                  </a:txBody>
                  <a:tcPr/>
                </a:tc>
                <a:tc>
                  <a:txBody>
                    <a:bodyPr/>
                    <a:lstStyle/>
                    <a:p>
                      <a:r>
                        <a:rPr lang="en-GB" dirty="0" smtClean="0"/>
                        <a:t>Identification of fruit flies by molecular techniques </a:t>
                      </a:r>
                      <a:endParaRPr lang="en-GB" dirty="0"/>
                    </a:p>
                  </a:txBody>
                  <a:tcPr/>
                </a:tc>
              </a:tr>
              <a:tr h="370840">
                <a:tc>
                  <a:txBody>
                    <a:bodyPr/>
                    <a:lstStyle/>
                    <a:p>
                      <a:pPr algn="ctr"/>
                      <a:r>
                        <a:rPr lang="en-GB" dirty="0" smtClean="0"/>
                        <a:t>2</a:t>
                      </a:r>
                      <a:endParaRPr lang="en-GB" dirty="0"/>
                    </a:p>
                  </a:txBody>
                  <a:tcPr/>
                </a:tc>
                <a:tc>
                  <a:txBody>
                    <a:bodyPr/>
                    <a:lstStyle/>
                    <a:p>
                      <a:r>
                        <a:rPr lang="en-GB" dirty="0" smtClean="0"/>
                        <a:t>Identification of weed seeds associated with cereal commodities </a:t>
                      </a:r>
                      <a:endParaRPr lang="en-GB" dirty="0"/>
                    </a:p>
                  </a:txBody>
                  <a:tcPr/>
                </a:tc>
              </a:tr>
              <a:tr h="370840">
                <a:tc>
                  <a:txBody>
                    <a:bodyPr/>
                    <a:lstStyle/>
                    <a:p>
                      <a:pPr algn="ctr"/>
                      <a:r>
                        <a:rPr lang="en-GB" dirty="0" smtClean="0"/>
                        <a:t>3</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Study visit to SPS/Plant Health laboratories</a:t>
                      </a:r>
                      <a:r>
                        <a:rPr lang="en-GB" baseline="0" dirty="0" smtClean="0"/>
                        <a:t> and entry points in </a:t>
                      </a:r>
                      <a:r>
                        <a:rPr lang="en-GB" baseline="0" dirty="0" err="1" smtClean="0"/>
                        <a:t>Japa</a:t>
                      </a:r>
                      <a:endParaRPr lang="en-GB" dirty="0"/>
                    </a:p>
                  </a:txBody>
                  <a:tcPr/>
                </a:tc>
              </a:tr>
              <a:tr h="370840">
                <a:tc>
                  <a:txBody>
                    <a:bodyPr/>
                    <a:lstStyle/>
                    <a:p>
                      <a:pPr algn="ctr"/>
                      <a:r>
                        <a:rPr lang="en-GB" dirty="0" smtClean="0"/>
                        <a:t>4</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Detection and identification of </a:t>
                      </a:r>
                      <a:r>
                        <a:rPr lang="en-GB" dirty="0" err="1" smtClean="0"/>
                        <a:t>phytoplasmas</a:t>
                      </a:r>
                      <a:r>
                        <a:rPr lang="en-GB" dirty="0" smtClean="0"/>
                        <a:t> (e.g. for cassava) </a:t>
                      </a:r>
                      <a:endParaRPr lang="en-GB" dirty="0"/>
                    </a:p>
                  </a:txBody>
                  <a:tcPr/>
                </a:tc>
              </a:tr>
              <a:tr h="370840">
                <a:tc>
                  <a:txBody>
                    <a:bodyPr/>
                    <a:lstStyle/>
                    <a:p>
                      <a:pPr algn="ctr"/>
                      <a:r>
                        <a:rPr lang="en-GB" dirty="0" smtClean="0"/>
                        <a:t>5</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Detection and identification of </a:t>
                      </a:r>
                      <a:r>
                        <a:rPr lang="en-GB" i="1" dirty="0" err="1" smtClean="0"/>
                        <a:t>Phytophthora</a:t>
                      </a:r>
                      <a:r>
                        <a:rPr lang="en-GB" dirty="0" smtClean="0"/>
                        <a:t> spp. </a:t>
                      </a:r>
                      <a:endParaRPr lang="en-GB" dirty="0"/>
                    </a:p>
                  </a:txBody>
                  <a:tcPr/>
                </a:tc>
              </a:tr>
              <a:tr h="370840">
                <a:tc>
                  <a:txBody>
                    <a:bodyPr/>
                    <a:lstStyle/>
                    <a:p>
                      <a:pPr algn="ctr"/>
                      <a:r>
                        <a:rPr lang="en-GB" dirty="0" smtClean="0"/>
                        <a:t>6</a:t>
                      </a:r>
                      <a:endParaRPr lang="en-GB" dirty="0"/>
                    </a:p>
                  </a:txBody>
                  <a:tcPr/>
                </a:tc>
                <a:tc>
                  <a:txBody>
                    <a:bodyPr/>
                    <a:lstStyle/>
                    <a:p>
                      <a:r>
                        <a:rPr lang="en-GB" dirty="0" smtClean="0"/>
                        <a:t>Diagnostic protocols/techniques for </a:t>
                      </a:r>
                      <a:r>
                        <a:rPr lang="en-GB" dirty="0" err="1" smtClean="0"/>
                        <a:t>thrips</a:t>
                      </a:r>
                      <a:endParaRPr lang="en-GB" dirty="0"/>
                    </a:p>
                  </a:txBody>
                  <a:tcPr/>
                </a:tc>
              </a:tr>
              <a:tr h="370840">
                <a:tc>
                  <a:txBody>
                    <a:bodyPr/>
                    <a:lstStyle/>
                    <a:p>
                      <a:pPr algn="ctr"/>
                      <a:r>
                        <a:rPr lang="en-GB" dirty="0" smtClean="0"/>
                        <a:t>7</a:t>
                      </a:r>
                      <a:endParaRPr lang="en-GB" dirty="0"/>
                    </a:p>
                  </a:txBody>
                  <a:tcPr/>
                </a:tc>
                <a:tc>
                  <a:txBody>
                    <a:bodyPr/>
                    <a:lstStyle/>
                    <a:p>
                      <a:r>
                        <a:rPr lang="en-GB" dirty="0" smtClean="0"/>
                        <a:t>Training pest surveillance techniques</a:t>
                      </a:r>
                      <a:endParaRPr lang="en-GB" dirty="0"/>
                    </a:p>
                  </a:txBody>
                  <a:tcPr/>
                </a:tc>
              </a:tr>
              <a:tr h="370840">
                <a:tc>
                  <a:txBody>
                    <a:bodyPr/>
                    <a:lstStyle/>
                    <a:p>
                      <a:pPr algn="ctr"/>
                      <a:r>
                        <a:rPr lang="en-GB" dirty="0" smtClean="0"/>
                        <a:t>8</a:t>
                      </a:r>
                      <a:endParaRPr lang="en-GB" dirty="0"/>
                    </a:p>
                  </a:txBody>
                  <a:tcPr/>
                </a:tc>
                <a:tc>
                  <a:txBody>
                    <a:bodyPr/>
                    <a:lstStyle/>
                    <a:p>
                      <a:r>
                        <a:rPr lang="en-GB" dirty="0" smtClean="0"/>
                        <a:t>Application of LAMP-PCR in the identification of plant pathogenic bacteria</a:t>
                      </a:r>
                      <a:endParaRPr lang="en-GB" dirty="0"/>
                    </a:p>
                  </a:txBody>
                  <a:tcPr/>
                </a:tc>
              </a:tr>
              <a:tr h="370840">
                <a:tc>
                  <a:txBody>
                    <a:bodyPr/>
                    <a:lstStyle/>
                    <a:p>
                      <a:pPr algn="ctr"/>
                      <a:r>
                        <a:rPr lang="en-GB" dirty="0" smtClean="0"/>
                        <a:t>9</a:t>
                      </a:r>
                      <a:endParaRPr lang="en-GB" dirty="0"/>
                    </a:p>
                  </a:txBody>
                  <a:tcPr/>
                </a:tc>
                <a:tc>
                  <a:txBody>
                    <a:bodyPr/>
                    <a:lstStyle/>
                    <a:p>
                      <a:r>
                        <a:rPr lang="en-GB" dirty="0" smtClean="0"/>
                        <a:t>Pest risk analysis</a:t>
                      </a:r>
                      <a:endParaRPr lang="en-GB" dirty="0"/>
                    </a:p>
                  </a:txBody>
                  <a:tcPr/>
                </a:tc>
              </a:tr>
              <a:tr h="370840">
                <a:tc>
                  <a:txBody>
                    <a:bodyPr/>
                    <a:lstStyle/>
                    <a:p>
                      <a:pPr algn="ctr"/>
                      <a:r>
                        <a:rPr lang="en-GB" dirty="0" smtClean="0"/>
                        <a:t>10</a:t>
                      </a:r>
                      <a:endParaRPr lang="en-GB" dirty="0"/>
                    </a:p>
                  </a:txBody>
                  <a:tcPr/>
                </a:tc>
                <a:tc>
                  <a:txBody>
                    <a:bodyPr/>
                    <a:lstStyle/>
                    <a:p>
                      <a:r>
                        <a:rPr lang="en-GB" dirty="0" smtClean="0"/>
                        <a:t>Preservation and management of plant/disease/insect specimens</a:t>
                      </a:r>
                      <a:endParaRPr lang="en-GB" dirty="0"/>
                    </a:p>
                  </a:txBody>
                  <a:tcPr/>
                </a:tc>
              </a:tr>
            </a:tbl>
          </a:graphicData>
        </a:graphic>
      </p:graphicFrame>
      <p:sp>
        <p:nvSpPr>
          <p:cNvPr id="3" name="TextBox 2"/>
          <p:cNvSpPr txBox="1"/>
          <p:nvPr/>
        </p:nvSpPr>
        <p:spPr>
          <a:xfrm>
            <a:off x="2032987" y="381740"/>
            <a:ext cx="7725320" cy="461665"/>
          </a:xfrm>
          <a:prstGeom prst="rect">
            <a:avLst/>
          </a:prstGeom>
          <a:noFill/>
        </p:spPr>
        <p:txBody>
          <a:bodyPr wrap="none" rtlCol="0">
            <a:spAutoFit/>
          </a:bodyPr>
          <a:lstStyle/>
          <a:p>
            <a:r>
              <a:rPr lang="en-GB" sz="2400" dirty="0" smtClean="0"/>
              <a:t>Annex 1.  Prioritized Topics for a Second Phase to the Project</a:t>
            </a:r>
            <a:endParaRPr lang="en-GB" sz="2400" dirty="0"/>
          </a:p>
        </p:txBody>
      </p:sp>
    </p:spTree>
    <p:extLst>
      <p:ext uri="{BB962C8B-B14F-4D97-AF65-F5344CB8AC3E}">
        <p14:creationId xmlns:p14="http://schemas.microsoft.com/office/powerpoint/2010/main" val="412207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37516" y="4926943"/>
            <a:ext cx="8681456" cy="125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7424" y="1907682"/>
            <a:ext cx="51339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610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53086" y="1269506"/>
            <a:ext cx="8265111" cy="4062651"/>
          </a:xfrm>
          <a:prstGeom prst="rect">
            <a:avLst/>
          </a:prstGeom>
        </p:spPr>
        <p:txBody>
          <a:bodyPr wrap="square">
            <a:spAutoFit/>
          </a:bodyPr>
          <a:lstStyle/>
          <a:p>
            <a:endParaRPr lang="en-GB" dirty="0"/>
          </a:p>
          <a:p>
            <a:r>
              <a:rPr lang="en-GB" i="1" dirty="0" smtClean="0"/>
              <a:t> </a:t>
            </a:r>
            <a:r>
              <a:rPr lang="en-GB" sz="2400" b="1" i="1" dirty="0" smtClean="0"/>
              <a:t>Project:</a:t>
            </a:r>
            <a:r>
              <a:rPr lang="en-GB" sz="2400" i="1" dirty="0" smtClean="0"/>
              <a:t>        </a:t>
            </a:r>
            <a:r>
              <a:rPr lang="en-GB" sz="2400" dirty="0" smtClean="0"/>
              <a:t>Taxonomic </a:t>
            </a:r>
            <a:r>
              <a:rPr lang="en-GB" sz="2400" dirty="0"/>
              <a:t>capacity building to support </a:t>
            </a:r>
            <a:r>
              <a:rPr lang="en-GB" sz="2400" dirty="0" smtClean="0"/>
              <a:t>market</a:t>
            </a:r>
          </a:p>
          <a:p>
            <a:r>
              <a:rPr lang="en-GB" sz="2400" dirty="0"/>
              <a:t> </a:t>
            </a:r>
            <a:r>
              <a:rPr lang="en-GB" sz="2400" dirty="0" smtClean="0"/>
              <a:t>                      </a:t>
            </a:r>
            <a:r>
              <a:rPr lang="en-GB" sz="2400" dirty="0"/>
              <a:t>access for </a:t>
            </a:r>
            <a:r>
              <a:rPr lang="en-GB" sz="2400" dirty="0" smtClean="0"/>
              <a:t>agricultural trade </a:t>
            </a:r>
            <a:r>
              <a:rPr lang="en-GB" sz="2400" dirty="0"/>
              <a:t>in the ASEAN </a:t>
            </a:r>
            <a:r>
              <a:rPr lang="en-GB" sz="2400" dirty="0" smtClean="0"/>
              <a:t>region</a:t>
            </a:r>
          </a:p>
          <a:p>
            <a:r>
              <a:rPr lang="en-GB" sz="2400" b="1" i="1" dirty="0" smtClean="0"/>
              <a:t>Donor:</a:t>
            </a:r>
            <a:r>
              <a:rPr lang="en-GB" sz="2400" b="1" dirty="0" smtClean="0"/>
              <a:t>          </a:t>
            </a:r>
            <a:r>
              <a:rPr lang="en-GB" sz="2400" dirty="0" smtClean="0"/>
              <a:t>Approved </a:t>
            </a:r>
            <a:r>
              <a:rPr lang="en-GB" sz="2400" dirty="0"/>
              <a:t>for funding by the </a:t>
            </a:r>
            <a:r>
              <a:rPr lang="en-GB" sz="2400" dirty="0" smtClean="0"/>
              <a:t>Japan-ASEAN</a:t>
            </a:r>
          </a:p>
          <a:p>
            <a:r>
              <a:rPr lang="en-GB" sz="2400" dirty="0"/>
              <a:t> </a:t>
            </a:r>
            <a:r>
              <a:rPr lang="en-GB" sz="2400" dirty="0" smtClean="0"/>
              <a:t>                      </a:t>
            </a:r>
            <a:r>
              <a:rPr lang="en-GB" sz="2400" dirty="0"/>
              <a:t>Integration Fund (JAIF</a:t>
            </a:r>
            <a:r>
              <a:rPr lang="en-GB" sz="2400" dirty="0" smtClean="0"/>
              <a:t>) on 15th </a:t>
            </a:r>
            <a:r>
              <a:rPr lang="en-GB" sz="2400" dirty="0"/>
              <a:t>April 2015 </a:t>
            </a:r>
            <a:endParaRPr lang="en-GB" sz="2400" dirty="0" smtClean="0"/>
          </a:p>
          <a:p>
            <a:r>
              <a:rPr lang="en-GB" sz="2400" b="1" i="1" dirty="0" smtClean="0"/>
              <a:t>Duration:</a:t>
            </a:r>
            <a:r>
              <a:rPr lang="en-GB" sz="2400" b="1" dirty="0" smtClean="0"/>
              <a:t>      </a:t>
            </a:r>
            <a:r>
              <a:rPr lang="en-GB" sz="2400" dirty="0" smtClean="0"/>
              <a:t>Two </a:t>
            </a:r>
            <a:r>
              <a:rPr lang="en-GB" sz="2400" dirty="0"/>
              <a:t>years starting </a:t>
            </a:r>
            <a:r>
              <a:rPr lang="en-GB" sz="2400" dirty="0" smtClean="0"/>
              <a:t>1</a:t>
            </a:r>
            <a:r>
              <a:rPr lang="en-GB" sz="2400" baseline="30000" dirty="0" smtClean="0"/>
              <a:t>st</a:t>
            </a:r>
            <a:r>
              <a:rPr lang="en-GB" sz="2400" dirty="0" smtClean="0"/>
              <a:t> May 2015 to 30</a:t>
            </a:r>
            <a:r>
              <a:rPr lang="en-GB" sz="2400" baseline="30000" dirty="0" smtClean="0"/>
              <a:t>th</a:t>
            </a:r>
            <a:r>
              <a:rPr lang="en-GB" sz="2400" dirty="0" smtClean="0"/>
              <a:t> April 2017.</a:t>
            </a:r>
          </a:p>
          <a:p>
            <a:r>
              <a:rPr lang="en-GB" sz="2400" b="1" i="1" dirty="0" smtClean="0"/>
              <a:t>Gross Project Value:  </a:t>
            </a:r>
            <a:r>
              <a:rPr lang="en-GB" sz="2400" b="1" dirty="0" smtClean="0"/>
              <a:t>US$</a:t>
            </a:r>
            <a:r>
              <a:rPr lang="en-GB" sz="2400" dirty="0" smtClean="0"/>
              <a:t> </a:t>
            </a:r>
            <a:r>
              <a:rPr lang="en-GB" sz="2400" b="1" dirty="0"/>
              <a:t>892,354.10</a:t>
            </a:r>
            <a:endParaRPr lang="en-GB" sz="2400" dirty="0" smtClean="0"/>
          </a:p>
          <a:p>
            <a:endParaRPr lang="en-GB" sz="2400" dirty="0"/>
          </a:p>
          <a:p>
            <a:r>
              <a:rPr lang="en-GB" sz="2400" dirty="0" smtClean="0"/>
              <a:t>Another ARDN activity, complementing the capacity building program provided under the AANZFTA ECWP</a:t>
            </a:r>
          </a:p>
          <a:p>
            <a:endParaRPr lang="en-GB" sz="2400" dirty="0" smtClean="0"/>
          </a:p>
        </p:txBody>
      </p:sp>
    </p:spTree>
    <p:extLst>
      <p:ext uri="{BB962C8B-B14F-4D97-AF65-F5344CB8AC3E}">
        <p14:creationId xmlns:p14="http://schemas.microsoft.com/office/powerpoint/2010/main" val="299446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8599" y="1090577"/>
            <a:ext cx="7830104" cy="3785652"/>
          </a:xfrm>
          <a:prstGeom prst="rect">
            <a:avLst/>
          </a:prstGeom>
        </p:spPr>
        <p:txBody>
          <a:bodyPr wrap="square">
            <a:spAutoFit/>
          </a:bodyPr>
          <a:lstStyle/>
          <a:p>
            <a:r>
              <a:rPr lang="en-GB" sz="2400" b="1" i="1" dirty="0"/>
              <a:t>Project Objective:</a:t>
            </a:r>
          </a:p>
          <a:p>
            <a:r>
              <a:rPr lang="en-GB" dirty="0"/>
              <a:t>Develop and strengthen capacities among the ASEAN Member States (AMS) in taxonomic knowledge to be able to accurately diagnose and identify pests and diseases and manage quarantine risks associated with agricultural commodities </a:t>
            </a:r>
            <a:endParaRPr lang="en-GB" dirty="0" smtClean="0"/>
          </a:p>
          <a:p>
            <a:endParaRPr lang="en-GB" i="1" dirty="0"/>
          </a:p>
          <a:p>
            <a:r>
              <a:rPr lang="en-GB" b="1" i="1" dirty="0" smtClean="0"/>
              <a:t>Administrative Components:</a:t>
            </a:r>
            <a:r>
              <a:rPr lang="en-GB" i="1" dirty="0" smtClean="0"/>
              <a:t> </a:t>
            </a:r>
          </a:p>
          <a:p>
            <a:pPr lvl="1"/>
            <a:r>
              <a:rPr lang="en-GB" dirty="0" smtClean="0"/>
              <a:t>- </a:t>
            </a:r>
            <a:r>
              <a:rPr lang="en-GB" dirty="0"/>
              <a:t>Training and Capacity Building </a:t>
            </a:r>
          </a:p>
          <a:p>
            <a:pPr lvl="1"/>
            <a:r>
              <a:rPr lang="en-GB" dirty="0" smtClean="0"/>
              <a:t>- </a:t>
            </a:r>
            <a:r>
              <a:rPr lang="en-GB" dirty="0"/>
              <a:t>Networking and Institutionalization </a:t>
            </a:r>
          </a:p>
          <a:p>
            <a:pPr lvl="1"/>
            <a:r>
              <a:rPr lang="en-GB" dirty="0" smtClean="0"/>
              <a:t>- Management </a:t>
            </a:r>
            <a:r>
              <a:rPr lang="en-GB" dirty="0"/>
              <a:t>and Coordination </a:t>
            </a:r>
            <a:endParaRPr lang="en-GB" dirty="0" smtClean="0"/>
          </a:p>
          <a:p>
            <a:pPr lvl="1"/>
            <a:endParaRPr lang="en-GB" dirty="0" smtClean="0"/>
          </a:p>
          <a:p>
            <a:r>
              <a:rPr lang="en-GB" b="1" i="1" dirty="0" smtClean="0"/>
              <a:t>Technically: </a:t>
            </a:r>
          </a:p>
          <a:p>
            <a:r>
              <a:rPr lang="en-GB" dirty="0" smtClean="0"/>
              <a:t>Training workshops on the taxonomy of 3 pest groups with follow-on attachment program in laboratories of experts</a:t>
            </a:r>
            <a:endParaRPr lang="en-GB" dirty="0"/>
          </a:p>
        </p:txBody>
      </p:sp>
    </p:spTree>
    <p:extLst>
      <p:ext uri="{BB962C8B-B14F-4D97-AF65-F5344CB8AC3E}">
        <p14:creationId xmlns:p14="http://schemas.microsoft.com/office/powerpoint/2010/main" val="332634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6959" y="547716"/>
            <a:ext cx="8930936" cy="4524315"/>
          </a:xfrm>
          <a:prstGeom prst="rect">
            <a:avLst/>
          </a:prstGeom>
        </p:spPr>
        <p:txBody>
          <a:bodyPr wrap="square">
            <a:spAutoFit/>
          </a:bodyPr>
          <a:lstStyle/>
          <a:p>
            <a:endParaRPr lang="en-GB" dirty="0"/>
          </a:p>
          <a:p>
            <a:r>
              <a:rPr lang="en-GB" dirty="0"/>
              <a:t> </a:t>
            </a:r>
            <a:r>
              <a:rPr lang="en-GB" b="1" dirty="0"/>
              <a:t>Activity </a:t>
            </a:r>
            <a:r>
              <a:rPr lang="en-GB" b="1" dirty="0" smtClean="0"/>
              <a:t>1.1   </a:t>
            </a:r>
            <a:r>
              <a:rPr lang="en-GB" b="1" i="1" dirty="0"/>
              <a:t>Training Workshop on Diagnostics of Plant </a:t>
            </a:r>
            <a:r>
              <a:rPr lang="en-GB" b="1" i="1" dirty="0" smtClean="0"/>
              <a:t>Viruses</a:t>
            </a:r>
          </a:p>
          <a:p>
            <a:r>
              <a:rPr lang="en-GB" dirty="0"/>
              <a:t>		- </a:t>
            </a:r>
            <a:r>
              <a:rPr lang="en-GB" dirty="0" smtClean="0"/>
              <a:t> at </a:t>
            </a:r>
            <a:r>
              <a:rPr lang="en-GB" dirty="0"/>
              <a:t>Crop Science Cluster, College of Agriculture, University of </a:t>
            </a:r>
            <a:r>
              <a:rPr lang="en-GB" dirty="0" smtClean="0"/>
              <a:t>the</a:t>
            </a:r>
          </a:p>
          <a:p>
            <a:r>
              <a:rPr lang="en-GB" dirty="0" smtClean="0"/>
              <a:t>                                      </a:t>
            </a:r>
            <a:r>
              <a:rPr lang="en-GB" dirty="0"/>
              <a:t>Philippines – Los </a:t>
            </a:r>
            <a:r>
              <a:rPr lang="en-GB" dirty="0" err="1"/>
              <a:t>Baños</a:t>
            </a:r>
            <a:r>
              <a:rPr lang="en-GB" dirty="0"/>
              <a:t> from 17-28 August 2015 </a:t>
            </a:r>
          </a:p>
          <a:p>
            <a:r>
              <a:rPr lang="en-GB" dirty="0"/>
              <a:t>                        </a:t>
            </a:r>
            <a:r>
              <a:rPr lang="en-GB" dirty="0" smtClean="0"/>
              <a:t>	- </a:t>
            </a:r>
            <a:r>
              <a:rPr lang="en-GB" dirty="0"/>
              <a:t>19 plant pathologists from Brunei Darussalam, Cambodia, Indonesia</a:t>
            </a:r>
            <a:r>
              <a:rPr lang="en-GB" dirty="0" smtClean="0"/>
              <a:t>,</a:t>
            </a:r>
          </a:p>
          <a:p>
            <a:r>
              <a:rPr lang="en-GB" dirty="0"/>
              <a:t> </a:t>
            </a:r>
            <a:r>
              <a:rPr lang="en-GB" dirty="0" smtClean="0"/>
              <a:t>                                     Lao PDR</a:t>
            </a:r>
            <a:r>
              <a:rPr lang="en-GB" dirty="0"/>
              <a:t>, Malaysia, Myanmar, Philippines, Thailand and </a:t>
            </a:r>
            <a:r>
              <a:rPr lang="en-GB" dirty="0" smtClean="0"/>
              <a:t>Vietnam</a:t>
            </a:r>
          </a:p>
          <a:p>
            <a:r>
              <a:rPr lang="en-GB" dirty="0"/>
              <a:t> </a:t>
            </a:r>
            <a:r>
              <a:rPr lang="en-GB" dirty="0" smtClean="0"/>
              <a:t>                                     attended</a:t>
            </a:r>
          </a:p>
          <a:p>
            <a:r>
              <a:rPr lang="en-GB" dirty="0"/>
              <a:t>		- </a:t>
            </a:r>
            <a:r>
              <a:rPr lang="en-GB" dirty="0" smtClean="0"/>
              <a:t> Resource </a:t>
            </a:r>
            <a:r>
              <a:rPr lang="en-GB" dirty="0"/>
              <a:t>persons </a:t>
            </a:r>
            <a:r>
              <a:rPr lang="en-GB" dirty="0" smtClean="0"/>
              <a:t>from </a:t>
            </a:r>
            <a:r>
              <a:rPr lang="en-GB" dirty="0"/>
              <a:t>Tokyo University of Agriculture (</a:t>
            </a:r>
            <a:r>
              <a:rPr lang="en-GB" dirty="0" err="1"/>
              <a:t>Prof.</a:t>
            </a:r>
            <a:r>
              <a:rPr lang="en-GB" dirty="0"/>
              <a:t> K</a:t>
            </a:r>
            <a:r>
              <a:rPr lang="en-GB" dirty="0" smtClean="0"/>
              <a:t>.</a:t>
            </a:r>
          </a:p>
          <a:p>
            <a:r>
              <a:rPr lang="en-GB" dirty="0"/>
              <a:t> </a:t>
            </a:r>
            <a:r>
              <a:rPr lang="en-GB" dirty="0" smtClean="0"/>
              <a:t>                                     </a:t>
            </a:r>
            <a:r>
              <a:rPr lang="en-GB" dirty="0" err="1"/>
              <a:t>Natsuaki</a:t>
            </a:r>
            <a:r>
              <a:rPr lang="en-GB" dirty="0"/>
              <a:t>), Japan; Bogor Agricultural University (</a:t>
            </a:r>
            <a:r>
              <a:rPr lang="en-GB" dirty="0" err="1"/>
              <a:t>Prof.</a:t>
            </a:r>
            <a:r>
              <a:rPr lang="en-GB" dirty="0"/>
              <a:t> Sri </a:t>
            </a:r>
            <a:r>
              <a:rPr lang="en-GB" dirty="0" err="1" smtClean="0"/>
              <a:t>Hendrastuti</a:t>
            </a:r>
            <a:endParaRPr lang="en-GB" dirty="0" smtClean="0"/>
          </a:p>
          <a:p>
            <a:r>
              <a:rPr lang="en-GB" dirty="0"/>
              <a:t> </a:t>
            </a:r>
            <a:r>
              <a:rPr lang="en-GB" dirty="0" smtClean="0"/>
              <a:t>                                     </a:t>
            </a:r>
            <a:r>
              <a:rPr lang="en-GB" dirty="0" err="1"/>
              <a:t>Hidayat</a:t>
            </a:r>
            <a:r>
              <a:rPr lang="en-GB" dirty="0"/>
              <a:t>), Indonesia and from IPB-UPLB (</a:t>
            </a:r>
            <a:r>
              <a:rPr lang="en-GB" dirty="0" err="1"/>
              <a:t>Dr.</a:t>
            </a:r>
            <a:r>
              <a:rPr lang="en-GB" dirty="0"/>
              <a:t> Marita Pinili and her team</a:t>
            </a:r>
            <a:r>
              <a:rPr lang="en-GB" dirty="0" smtClean="0"/>
              <a:t>).</a:t>
            </a:r>
          </a:p>
          <a:p>
            <a:endParaRPr lang="en-GB" dirty="0"/>
          </a:p>
          <a:p>
            <a:r>
              <a:rPr lang="en-GB" dirty="0" smtClean="0"/>
              <a:t>                        </a:t>
            </a:r>
            <a:r>
              <a:rPr lang="en-GB" b="1" i="1" dirty="0" smtClean="0"/>
              <a:t>Attachment Program on Plant Viruses</a:t>
            </a:r>
          </a:p>
          <a:p>
            <a:r>
              <a:rPr lang="en-GB" i="1" dirty="0"/>
              <a:t>		- </a:t>
            </a:r>
            <a:r>
              <a:rPr lang="en-GB" i="1" dirty="0" smtClean="0"/>
              <a:t> </a:t>
            </a:r>
            <a:r>
              <a:rPr lang="en-GB" dirty="0" smtClean="0"/>
              <a:t>at </a:t>
            </a:r>
            <a:r>
              <a:rPr lang="en-GB" dirty="0"/>
              <a:t>the Laboratory of Tropical Plant Protection, Tokyo University of </a:t>
            </a:r>
            <a:endParaRPr lang="en-GB" dirty="0" smtClean="0"/>
          </a:p>
          <a:p>
            <a:r>
              <a:rPr lang="en-GB" dirty="0"/>
              <a:t> </a:t>
            </a:r>
            <a:r>
              <a:rPr lang="en-GB" dirty="0" smtClean="0"/>
              <a:t>                                     Agriculture </a:t>
            </a:r>
            <a:r>
              <a:rPr lang="en-GB" dirty="0"/>
              <a:t>(Tokyo NODAI), Japan from October 26 – December 25, </a:t>
            </a:r>
            <a:r>
              <a:rPr lang="en-GB" dirty="0" smtClean="0"/>
              <a:t>2015</a:t>
            </a:r>
          </a:p>
          <a:p>
            <a:r>
              <a:rPr lang="en-GB" i="1" dirty="0"/>
              <a:t>		</a:t>
            </a:r>
            <a:r>
              <a:rPr lang="en-GB" dirty="0"/>
              <a:t>-  </a:t>
            </a:r>
            <a:r>
              <a:rPr lang="en-GB" dirty="0" err="1" smtClean="0"/>
              <a:t>Nur</a:t>
            </a:r>
            <a:r>
              <a:rPr lang="en-GB" dirty="0" smtClean="0"/>
              <a:t> </a:t>
            </a:r>
            <a:r>
              <a:rPr lang="en-GB" dirty="0" err="1"/>
              <a:t>Fitriawati</a:t>
            </a:r>
            <a:r>
              <a:rPr lang="en-GB" dirty="0"/>
              <a:t>, </a:t>
            </a:r>
            <a:r>
              <a:rPr lang="en-GB" dirty="0" smtClean="0"/>
              <a:t>IAQA Indonesia, </a:t>
            </a:r>
            <a:r>
              <a:rPr lang="en-GB" dirty="0" err="1" smtClean="0"/>
              <a:t>Norhayati</a:t>
            </a:r>
            <a:r>
              <a:rPr lang="en-GB" dirty="0" smtClean="0"/>
              <a:t> </a:t>
            </a:r>
            <a:r>
              <a:rPr lang="en-GB" dirty="0" err="1"/>
              <a:t>binti</a:t>
            </a:r>
            <a:r>
              <a:rPr lang="en-GB" dirty="0"/>
              <a:t> </a:t>
            </a:r>
            <a:r>
              <a:rPr lang="en-GB" dirty="0" err="1"/>
              <a:t>Madiha</a:t>
            </a:r>
            <a:r>
              <a:rPr lang="en-GB" dirty="0"/>
              <a:t>, </a:t>
            </a:r>
            <a:r>
              <a:rPr lang="en-GB" dirty="0" smtClean="0"/>
              <a:t>Biosecurity</a:t>
            </a:r>
          </a:p>
          <a:p>
            <a:r>
              <a:rPr lang="en-GB" dirty="0" smtClean="0"/>
              <a:t>                                      </a:t>
            </a:r>
            <a:r>
              <a:rPr lang="en-GB" dirty="0"/>
              <a:t>Division </a:t>
            </a:r>
            <a:r>
              <a:rPr lang="en-GB" dirty="0" err="1" smtClean="0"/>
              <a:t>DoA</a:t>
            </a:r>
            <a:r>
              <a:rPr lang="en-GB" dirty="0" smtClean="0"/>
              <a:t> Malaysia, and Tran </a:t>
            </a:r>
            <a:r>
              <a:rPr lang="en-GB" dirty="0"/>
              <a:t>Van Chien, </a:t>
            </a:r>
            <a:r>
              <a:rPr lang="en-GB" dirty="0" smtClean="0"/>
              <a:t>PEQ MARD Vietnam</a:t>
            </a:r>
            <a:endParaRPr lang="en-GB" dirty="0"/>
          </a:p>
        </p:txBody>
      </p:sp>
    </p:spTree>
    <p:extLst>
      <p:ext uri="{BB962C8B-B14F-4D97-AF65-F5344CB8AC3E}">
        <p14:creationId xmlns:p14="http://schemas.microsoft.com/office/powerpoint/2010/main" val="2708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709" y="409555"/>
            <a:ext cx="2371970" cy="158131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7419" y="1971196"/>
            <a:ext cx="2375614" cy="158374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81" y="1971195"/>
            <a:ext cx="2375614" cy="158374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2120" y="414484"/>
            <a:ext cx="2346212" cy="1564141"/>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9557" y="1964019"/>
            <a:ext cx="2346212" cy="1615657"/>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7419" y="3555962"/>
            <a:ext cx="2388492" cy="1639370"/>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1224" y="409555"/>
            <a:ext cx="2349857" cy="1566571"/>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1081" y="1987212"/>
            <a:ext cx="2332261" cy="1554841"/>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71609" y="3576237"/>
            <a:ext cx="2349858" cy="1615657"/>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73801" y="414484"/>
            <a:ext cx="2346210" cy="1564140"/>
          </a:xfrm>
          <a:prstGeom prst="rect">
            <a:avLst/>
          </a:prstGeom>
        </p:spPr>
      </p:pic>
      <p:cxnSp>
        <p:nvCxnSpPr>
          <p:cNvPr id="13" name="Straight Connector 12"/>
          <p:cNvCxnSpPr/>
          <p:nvPr/>
        </p:nvCxnSpPr>
        <p:spPr>
          <a:xfrm>
            <a:off x="1280681" y="1964019"/>
            <a:ext cx="94393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71609" y="3553784"/>
            <a:ext cx="94393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71609" y="426718"/>
            <a:ext cx="94393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46874" y="5161851"/>
            <a:ext cx="9473137" cy="475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710939" y="409555"/>
            <a:ext cx="9072" cy="47721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26" idx="0"/>
          </p:cNvCxnSpPr>
          <p:nvPr/>
        </p:nvCxnSpPr>
        <p:spPr>
          <a:xfrm>
            <a:off x="6035911" y="434707"/>
            <a:ext cx="0" cy="47853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71609" y="409555"/>
            <a:ext cx="9072" cy="47823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359098" y="409555"/>
            <a:ext cx="14703" cy="47721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630539" y="409555"/>
            <a:ext cx="25756" cy="48075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3334171" y="15485"/>
            <a:ext cx="5403479" cy="369332"/>
          </a:xfrm>
          <a:prstGeom prst="rect">
            <a:avLst/>
          </a:prstGeom>
          <a:noFill/>
        </p:spPr>
        <p:txBody>
          <a:bodyPr wrap="square" rtlCol="0">
            <a:spAutoFit/>
          </a:bodyPr>
          <a:lstStyle/>
          <a:p>
            <a:pPr algn="ctr"/>
            <a:r>
              <a:rPr lang="en-US" b="1" dirty="0" smtClean="0"/>
              <a:t>Training Workshop on Diagnostic of Plant Viruses </a:t>
            </a:r>
            <a:endParaRPr lang="en-MY" b="1" dirty="0"/>
          </a:p>
        </p:txBody>
      </p:sp>
      <p:pic>
        <p:nvPicPr>
          <p:cNvPr id="1030" name="Picture 102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01432" y="3578643"/>
            <a:ext cx="2298256" cy="1568604"/>
          </a:xfrm>
          <a:prstGeom prst="rect">
            <a:avLst/>
          </a:prstGeom>
        </p:spPr>
      </p:pic>
      <p:pic>
        <p:nvPicPr>
          <p:cNvPr id="1031" name="Picture 103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060598" y="3576236"/>
            <a:ext cx="2282837" cy="1583437"/>
          </a:xfrm>
          <a:prstGeom prst="rect">
            <a:avLst/>
          </a:prstGeom>
        </p:spPr>
      </p:pic>
    </p:spTree>
    <p:extLst>
      <p:ext uri="{BB962C8B-B14F-4D97-AF65-F5344CB8AC3E}">
        <p14:creationId xmlns:p14="http://schemas.microsoft.com/office/powerpoint/2010/main" val="27815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rst d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9321" y="455523"/>
            <a:ext cx="2533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Marita 初日"/>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2970" y="455523"/>
            <a:ext cx="254679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151204 農大生２"/>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9761" y="455523"/>
            <a:ext cx="254679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hongtwu\Documents\JAIF\Vietnam 18.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9321" y="2360523"/>
            <a:ext cx="2533648" cy="1837990"/>
          </a:xfrm>
          <a:prstGeom prst="rect">
            <a:avLst/>
          </a:prstGeom>
          <a:noFill/>
          <a:ln>
            <a:noFill/>
          </a:ln>
        </p:spPr>
      </p:pic>
      <p:pic>
        <p:nvPicPr>
          <p:cNvPr id="8" name="Content Placeholder 5"/>
          <p:cNvPicPr/>
          <p:nvPr/>
        </p:nvPicPr>
        <p:blipFill>
          <a:blip r:embed="rId7" cstate="email">
            <a:extLst>
              <a:ext uri="{28A0092B-C50C-407E-A947-70E740481C1C}">
                <a14:useLocalDpi xmlns:a14="http://schemas.microsoft.com/office/drawing/2010/main"/>
              </a:ext>
            </a:extLst>
          </a:blip>
          <a:stretch>
            <a:fillRect/>
          </a:stretch>
        </p:blipFill>
        <p:spPr>
          <a:xfrm>
            <a:off x="6939761" y="2386332"/>
            <a:ext cx="2546792" cy="1812181"/>
          </a:xfrm>
          <a:prstGeom prst="rect">
            <a:avLst/>
          </a:prstGeom>
        </p:spPr>
      </p:pic>
      <p:pic>
        <p:nvPicPr>
          <p:cNvPr id="1029" name="Picture 5" descr="With Ms Asuka Hiraiw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92969" y="2374794"/>
            <a:ext cx="2546792" cy="182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964625" y="4339959"/>
            <a:ext cx="5403479" cy="646331"/>
          </a:xfrm>
          <a:prstGeom prst="rect">
            <a:avLst/>
          </a:prstGeom>
          <a:noFill/>
        </p:spPr>
        <p:txBody>
          <a:bodyPr wrap="square" rtlCol="0">
            <a:spAutoFit/>
          </a:bodyPr>
          <a:lstStyle/>
          <a:p>
            <a:pPr algn="ctr"/>
            <a:r>
              <a:rPr lang="en-US" b="1" dirty="0" smtClean="0"/>
              <a:t>Attachment Program on Diagnostic of Plant Viruses at Tokyo University of Agriculture (NODAI), Japan </a:t>
            </a:r>
            <a:endParaRPr lang="en-MY" b="1" dirty="0"/>
          </a:p>
        </p:txBody>
      </p:sp>
      <p:cxnSp>
        <p:nvCxnSpPr>
          <p:cNvPr id="5" name="Straight Connector 4"/>
          <p:cNvCxnSpPr/>
          <p:nvPr/>
        </p:nvCxnSpPr>
        <p:spPr>
          <a:xfrm>
            <a:off x="1859321" y="455523"/>
            <a:ext cx="76272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59321" y="2360523"/>
            <a:ext cx="76272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59321" y="4198513"/>
            <a:ext cx="76272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486553" y="455523"/>
            <a:ext cx="0" cy="37429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64877" y="455523"/>
            <a:ext cx="0" cy="37429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6378" y="455523"/>
            <a:ext cx="0" cy="37429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53903" y="455523"/>
            <a:ext cx="0" cy="37429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66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2891" y="232013"/>
            <a:ext cx="10093910" cy="4801314"/>
          </a:xfrm>
          <a:prstGeom prst="rect">
            <a:avLst/>
          </a:prstGeom>
        </p:spPr>
        <p:txBody>
          <a:bodyPr wrap="square">
            <a:spAutoFit/>
          </a:bodyPr>
          <a:lstStyle/>
          <a:p>
            <a:r>
              <a:rPr lang="en-GB" b="1" dirty="0" smtClean="0"/>
              <a:t> Activity 1.2.  </a:t>
            </a:r>
            <a:r>
              <a:rPr lang="en-GB" b="1" i="1" dirty="0" smtClean="0"/>
              <a:t>Training </a:t>
            </a:r>
            <a:r>
              <a:rPr lang="en-GB" b="1" i="1" dirty="0"/>
              <a:t>Workshop o</a:t>
            </a:r>
            <a:r>
              <a:rPr lang="en-GB" b="1" i="1" dirty="0" smtClean="0"/>
              <a:t>n </a:t>
            </a:r>
            <a:r>
              <a:rPr lang="en-GB" b="1" i="1" dirty="0"/>
              <a:t>Diagnostics of </a:t>
            </a:r>
            <a:r>
              <a:rPr lang="en-GB" b="1" i="1" dirty="0" err="1" smtClean="0"/>
              <a:t>Leafminers</a:t>
            </a:r>
            <a:r>
              <a:rPr lang="en-GB" b="1" i="1" dirty="0" smtClean="0"/>
              <a:t> of Agricultural Importance</a:t>
            </a:r>
          </a:p>
          <a:p>
            <a:r>
              <a:rPr lang="en-GB" dirty="0"/>
              <a:t>		</a:t>
            </a:r>
            <a:r>
              <a:rPr lang="en-GB" dirty="0" smtClean="0"/>
              <a:t>-  at Museum </a:t>
            </a:r>
            <a:r>
              <a:rPr lang="en-GB" dirty="0" err="1"/>
              <a:t>Zoologicum</a:t>
            </a:r>
            <a:r>
              <a:rPr lang="en-GB" dirty="0"/>
              <a:t> </a:t>
            </a:r>
            <a:r>
              <a:rPr lang="en-GB" dirty="0" err="1"/>
              <a:t>Bogoriense</a:t>
            </a:r>
            <a:r>
              <a:rPr lang="en-GB" dirty="0"/>
              <a:t>, Centre for </a:t>
            </a:r>
            <a:r>
              <a:rPr lang="en-GB" dirty="0" smtClean="0"/>
              <a:t>Research Development </a:t>
            </a:r>
            <a:r>
              <a:rPr lang="en-GB" dirty="0"/>
              <a:t>in Biology</a:t>
            </a:r>
            <a:r>
              <a:rPr lang="en-GB" dirty="0" smtClean="0"/>
              <a:t>,</a:t>
            </a:r>
          </a:p>
          <a:p>
            <a:r>
              <a:rPr lang="en-GB" dirty="0"/>
              <a:t> </a:t>
            </a:r>
            <a:r>
              <a:rPr lang="en-GB" dirty="0" smtClean="0"/>
              <a:t>                                     </a:t>
            </a:r>
            <a:r>
              <a:rPr lang="en-GB" dirty="0"/>
              <a:t>LIPI, Cibinong, Bogor, Indonesia from </a:t>
            </a:r>
            <a:r>
              <a:rPr lang="en-GB" dirty="0" smtClean="0"/>
              <a:t>29 February </a:t>
            </a:r>
            <a:r>
              <a:rPr lang="en-GB" dirty="0"/>
              <a:t>to 11 March 2016 </a:t>
            </a:r>
            <a:endParaRPr lang="en-GB" dirty="0" smtClean="0"/>
          </a:p>
          <a:p>
            <a:r>
              <a:rPr lang="en-GB" dirty="0"/>
              <a:t> </a:t>
            </a:r>
            <a:r>
              <a:rPr lang="en-GB" dirty="0" smtClean="0"/>
              <a:t>                                  -  20 </a:t>
            </a:r>
            <a:r>
              <a:rPr lang="en-GB" dirty="0"/>
              <a:t>entomologists from Brunei Darussalam, Cambodia, Indonesia, </a:t>
            </a:r>
            <a:r>
              <a:rPr lang="en-GB" dirty="0" smtClean="0"/>
              <a:t> Lao </a:t>
            </a:r>
            <a:r>
              <a:rPr lang="en-GB" dirty="0"/>
              <a:t>PDR, Malaysia</a:t>
            </a:r>
            <a:r>
              <a:rPr lang="en-GB" dirty="0" smtClean="0"/>
              <a:t>,</a:t>
            </a:r>
          </a:p>
          <a:p>
            <a:r>
              <a:rPr lang="en-GB" dirty="0"/>
              <a:t> </a:t>
            </a:r>
            <a:r>
              <a:rPr lang="en-GB" dirty="0" smtClean="0"/>
              <a:t>                                     Myanmar</a:t>
            </a:r>
            <a:r>
              <a:rPr lang="en-GB" dirty="0"/>
              <a:t>, Philippines, Singapore, Thailand </a:t>
            </a:r>
            <a:r>
              <a:rPr lang="en-GB" dirty="0" smtClean="0"/>
              <a:t>and Vietnam attended</a:t>
            </a:r>
          </a:p>
          <a:p>
            <a:r>
              <a:rPr lang="en-GB" dirty="0"/>
              <a:t>		-  resource persons </a:t>
            </a:r>
            <a:r>
              <a:rPr lang="en-GB" dirty="0" smtClean="0"/>
              <a:t>from Nara </a:t>
            </a:r>
            <a:r>
              <a:rPr lang="en-GB" dirty="0"/>
              <a:t>Women University, </a:t>
            </a:r>
            <a:r>
              <a:rPr lang="en-GB" dirty="0" smtClean="0"/>
              <a:t>Japan </a:t>
            </a:r>
            <a:r>
              <a:rPr lang="en-GB" dirty="0"/>
              <a:t>(</a:t>
            </a:r>
            <a:r>
              <a:rPr lang="en-GB" dirty="0" err="1"/>
              <a:t>Prof.</a:t>
            </a:r>
            <a:r>
              <a:rPr lang="en-GB" dirty="0"/>
              <a:t> </a:t>
            </a:r>
            <a:r>
              <a:rPr lang="en-GB" dirty="0" smtClean="0"/>
              <a:t>Hiroaki Sato</a:t>
            </a:r>
            <a:r>
              <a:rPr lang="en-GB" dirty="0"/>
              <a:t>); School </a:t>
            </a:r>
            <a:r>
              <a:rPr lang="en-GB" dirty="0" smtClean="0"/>
              <a:t>of</a:t>
            </a:r>
          </a:p>
          <a:p>
            <a:r>
              <a:rPr lang="en-GB" dirty="0"/>
              <a:t> </a:t>
            </a:r>
            <a:r>
              <a:rPr lang="en-GB" dirty="0" smtClean="0"/>
              <a:t>                                     Applied </a:t>
            </a:r>
            <a:r>
              <a:rPr lang="en-GB" dirty="0"/>
              <a:t>Systems Biology, </a:t>
            </a:r>
            <a:r>
              <a:rPr lang="en-GB" dirty="0" smtClean="0"/>
              <a:t>La </a:t>
            </a:r>
            <a:r>
              <a:rPr lang="en-GB" dirty="0"/>
              <a:t>Trobe University, </a:t>
            </a:r>
            <a:r>
              <a:rPr lang="en-GB" dirty="0" smtClean="0"/>
              <a:t> Australia </a:t>
            </a:r>
            <a:r>
              <a:rPr lang="en-GB" dirty="0"/>
              <a:t>(Assoc. </a:t>
            </a:r>
            <a:r>
              <a:rPr lang="en-GB" dirty="0" err="1"/>
              <a:t>Prof.</a:t>
            </a:r>
            <a:r>
              <a:rPr lang="en-GB" dirty="0"/>
              <a:t> M. </a:t>
            </a:r>
            <a:r>
              <a:rPr lang="en-GB" dirty="0" err="1"/>
              <a:t>Malipatil</a:t>
            </a:r>
            <a:r>
              <a:rPr lang="en-GB" dirty="0" smtClean="0"/>
              <a:t>),</a:t>
            </a:r>
          </a:p>
          <a:p>
            <a:r>
              <a:rPr lang="en-GB" dirty="0"/>
              <a:t> </a:t>
            </a:r>
            <a:r>
              <a:rPr lang="en-GB" dirty="0" smtClean="0"/>
              <a:t>                                     </a:t>
            </a:r>
            <a:r>
              <a:rPr lang="en-GB" dirty="0"/>
              <a:t>and </a:t>
            </a:r>
            <a:r>
              <a:rPr lang="en-GB" dirty="0" smtClean="0"/>
              <a:t>Museum </a:t>
            </a:r>
            <a:r>
              <a:rPr lang="en-GB" dirty="0" err="1" smtClean="0"/>
              <a:t>Zoologicum</a:t>
            </a:r>
            <a:r>
              <a:rPr lang="en-GB" dirty="0" smtClean="0"/>
              <a:t> </a:t>
            </a:r>
            <a:r>
              <a:rPr lang="en-GB" dirty="0" err="1" smtClean="0"/>
              <a:t>Bogoriense</a:t>
            </a:r>
            <a:r>
              <a:rPr lang="en-GB" dirty="0" smtClean="0"/>
              <a:t> </a:t>
            </a:r>
            <a:r>
              <a:rPr lang="en-GB" dirty="0"/>
              <a:t>Bogor (</a:t>
            </a:r>
            <a:r>
              <a:rPr lang="en-GB" dirty="0" err="1"/>
              <a:t>Dr.</a:t>
            </a:r>
            <a:r>
              <a:rPr lang="en-GB" dirty="0"/>
              <a:t> Hari </a:t>
            </a:r>
            <a:r>
              <a:rPr lang="en-GB" dirty="0" err="1"/>
              <a:t>Sutrisno</a:t>
            </a:r>
            <a:r>
              <a:rPr lang="en-GB" dirty="0"/>
              <a:t>, </a:t>
            </a:r>
            <a:r>
              <a:rPr lang="en-GB" dirty="0" err="1"/>
              <a:t>Prof.</a:t>
            </a:r>
            <a:r>
              <a:rPr lang="en-GB" dirty="0"/>
              <a:t> </a:t>
            </a:r>
            <a:r>
              <a:rPr lang="en-GB" dirty="0" err="1" smtClean="0"/>
              <a:t>Rosichon</a:t>
            </a:r>
            <a:endParaRPr lang="en-GB" dirty="0" smtClean="0"/>
          </a:p>
          <a:p>
            <a:r>
              <a:rPr lang="en-GB" dirty="0"/>
              <a:t> </a:t>
            </a:r>
            <a:r>
              <a:rPr lang="en-GB" dirty="0" smtClean="0"/>
              <a:t>                                     </a:t>
            </a:r>
            <a:r>
              <a:rPr lang="en-GB" dirty="0" err="1"/>
              <a:t>Ubaidillah</a:t>
            </a:r>
            <a:r>
              <a:rPr lang="en-GB" dirty="0"/>
              <a:t> </a:t>
            </a:r>
            <a:r>
              <a:rPr lang="en-GB" dirty="0" smtClean="0"/>
              <a:t>and </a:t>
            </a:r>
            <a:r>
              <a:rPr lang="en-GB" dirty="0" err="1" smtClean="0"/>
              <a:t>Dr</a:t>
            </a:r>
            <a:r>
              <a:rPr lang="en-GB" dirty="0" err="1"/>
              <a:t>.</a:t>
            </a:r>
            <a:r>
              <a:rPr lang="en-GB" dirty="0"/>
              <a:t> </a:t>
            </a:r>
            <a:r>
              <a:rPr lang="en-GB" dirty="0" err="1"/>
              <a:t>Awit</a:t>
            </a:r>
            <a:r>
              <a:rPr lang="en-GB" dirty="0"/>
              <a:t> </a:t>
            </a:r>
            <a:r>
              <a:rPr lang="en-GB" dirty="0" err="1"/>
              <a:t>Suwito</a:t>
            </a:r>
            <a:r>
              <a:rPr lang="en-GB" dirty="0"/>
              <a:t> and his team</a:t>
            </a:r>
            <a:r>
              <a:rPr lang="en-GB" dirty="0" smtClean="0"/>
              <a:t>)</a:t>
            </a:r>
          </a:p>
          <a:p>
            <a:r>
              <a:rPr lang="en-GB" dirty="0"/>
              <a:t>	 </a:t>
            </a:r>
            <a:r>
              <a:rPr lang="en-GB" dirty="0" smtClean="0"/>
              <a:t>      </a:t>
            </a:r>
          </a:p>
          <a:p>
            <a:r>
              <a:rPr lang="en-GB" b="1" dirty="0" smtClean="0"/>
              <a:t>                        </a:t>
            </a:r>
            <a:r>
              <a:rPr lang="en-GB" b="1" i="1" dirty="0" smtClean="0"/>
              <a:t>Attachment Program on </a:t>
            </a:r>
            <a:r>
              <a:rPr lang="en-GB" b="1" i="1" dirty="0" err="1" smtClean="0"/>
              <a:t>Leafminers</a:t>
            </a:r>
            <a:r>
              <a:rPr lang="en-GB" b="1" i="1" dirty="0" smtClean="0"/>
              <a:t> and their Natural Enemies</a:t>
            </a:r>
          </a:p>
          <a:p>
            <a:r>
              <a:rPr lang="en-GB" i="1" dirty="0"/>
              <a:t>	</a:t>
            </a:r>
            <a:r>
              <a:rPr lang="en-GB" i="1" dirty="0" smtClean="0"/>
              <a:t>	</a:t>
            </a:r>
            <a:r>
              <a:rPr lang="en-GB" dirty="0"/>
              <a:t>-  </a:t>
            </a:r>
            <a:r>
              <a:rPr lang="en-GB" dirty="0" err="1" smtClean="0"/>
              <a:t>Yuvarin</a:t>
            </a:r>
            <a:r>
              <a:rPr lang="en-GB" dirty="0" smtClean="0"/>
              <a:t> </a:t>
            </a:r>
            <a:r>
              <a:rPr lang="en-GB" dirty="0" err="1" smtClean="0"/>
              <a:t>Boontop</a:t>
            </a:r>
            <a:r>
              <a:rPr lang="en-GB" dirty="0" smtClean="0"/>
              <a:t>, </a:t>
            </a:r>
            <a:r>
              <a:rPr lang="en-GB" dirty="0" err="1" smtClean="0"/>
              <a:t>DoA</a:t>
            </a:r>
            <a:r>
              <a:rPr lang="en-GB" dirty="0"/>
              <a:t> Thailand and </a:t>
            </a:r>
            <a:r>
              <a:rPr lang="en-GB" dirty="0" err="1"/>
              <a:t>Ariene</a:t>
            </a:r>
            <a:r>
              <a:rPr lang="en-GB" dirty="0"/>
              <a:t> Garcia </a:t>
            </a:r>
            <a:r>
              <a:rPr lang="en-GB" dirty="0" smtClean="0"/>
              <a:t>Castillo, AVA Singapore  selected</a:t>
            </a:r>
          </a:p>
          <a:p>
            <a:r>
              <a:rPr lang="en-GB" dirty="0"/>
              <a:t> </a:t>
            </a:r>
            <a:r>
              <a:rPr lang="en-GB" dirty="0" smtClean="0"/>
              <a:t>                                     for attachment program on </a:t>
            </a:r>
            <a:r>
              <a:rPr lang="en-GB" dirty="0" err="1"/>
              <a:t>leafminers</a:t>
            </a:r>
            <a:r>
              <a:rPr lang="en-GB" dirty="0"/>
              <a:t> </a:t>
            </a:r>
            <a:r>
              <a:rPr lang="en-GB" dirty="0" smtClean="0"/>
              <a:t>taxonomy scheduled from 1st </a:t>
            </a:r>
            <a:r>
              <a:rPr lang="en-GB" dirty="0"/>
              <a:t>August to </a:t>
            </a:r>
            <a:r>
              <a:rPr lang="en-GB" dirty="0" smtClean="0"/>
              <a:t>30</a:t>
            </a:r>
            <a:r>
              <a:rPr lang="en-GB" baseline="30000" dirty="0" smtClean="0"/>
              <a:t>th</a:t>
            </a:r>
            <a:endParaRPr lang="en-GB" dirty="0" smtClean="0"/>
          </a:p>
          <a:p>
            <a:r>
              <a:rPr lang="en-GB" dirty="0"/>
              <a:t> </a:t>
            </a:r>
            <a:r>
              <a:rPr lang="en-GB" dirty="0" smtClean="0"/>
              <a:t>                                     September 2016 </a:t>
            </a:r>
            <a:r>
              <a:rPr lang="en-GB" dirty="0"/>
              <a:t>at Nara Women University, </a:t>
            </a:r>
            <a:r>
              <a:rPr lang="en-GB" dirty="0" smtClean="0"/>
              <a:t>Japan under </a:t>
            </a:r>
            <a:r>
              <a:rPr lang="en-GB" dirty="0"/>
              <a:t>the supervision of Assoc. </a:t>
            </a:r>
            <a:endParaRPr lang="en-GB" dirty="0" smtClean="0"/>
          </a:p>
          <a:p>
            <a:r>
              <a:rPr lang="en-GB" dirty="0"/>
              <a:t>	</a:t>
            </a:r>
            <a:r>
              <a:rPr lang="en-GB" dirty="0" smtClean="0"/>
              <a:t>	   </a:t>
            </a:r>
            <a:r>
              <a:rPr lang="en-GB" dirty="0" err="1" smtClean="0"/>
              <a:t>Prof.</a:t>
            </a:r>
            <a:r>
              <a:rPr lang="en-GB" dirty="0" smtClean="0"/>
              <a:t> Hiroaki Sato</a:t>
            </a:r>
          </a:p>
          <a:p>
            <a:r>
              <a:rPr lang="en-GB" i="1" dirty="0"/>
              <a:t>	</a:t>
            </a:r>
            <a:r>
              <a:rPr lang="en-GB" i="1" dirty="0" smtClean="0"/>
              <a:t>	-  </a:t>
            </a:r>
            <a:r>
              <a:rPr lang="en-GB" dirty="0" smtClean="0"/>
              <a:t>Attachment program on natural enemies of </a:t>
            </a:r>
            <a:r>
              <a:rPr lang="en-GB" dirty="0" err="1" smtClean="0"/>
              <a:t>leafminers</a:t>
            </a:r>
            <a:r>
              <a:rPr lang="en-GB" dirty="0"/>
              <a:t> at Museum </a:t>
            </a:r>
            <a:r>
              <a:rPr lang="en-GB" dirty="0" err="1"/>
              <a:t>Zoologicum</a:t>
            </a:r>
            <a:r>
              <a:rPr lang="en-GB" dirty="0"/>
              <a:t> </a:t>
            </a:r>
            <a:endParaRPr lang="en-GB" dirty="0" smtClean="0"/>
          </a:p>
          <a:p>
            <a:r>
              <a:rPr lang="en-GB" dirty="0"/>
              <a:t> </a:t>
            </a:r>
            <a:r>
              <a:rPr lang="en-GB" dirty="0" smtClean="0"/>
              <a:t>                                     </a:t>
            </a:r>
            <a:r>
              <a:rPr lang="en-GB" dirty="0" err="1" smtClean="0"/>
              <a:t>Bogoriense</a:t>
            </a:r>
            <a:r>
              <a:rPr lang="en-GB" dirty="0" smtClean="0"/>
              <a:t> for selected candidate from Brunei being arranged pending </a:t>
            </a:r>
            <a:r>
              <a:rPr lang="en-GB" dirty="0" err="1" smtClean="0"/>
              <a:t>govt</a:t>
            </a:r>
            <a:r>
              <a:rPr lang="en-GB" dirty="0" smtClean="0"/>
              <a:t> approval</a:t>
            </a:r>
            <a:endParaRPr lang="en-GB" dirty="0"/>
          </a:p>
        </p:txBody>
      </p:sp>
    </p:spTree>
    <p:extLst>
      <p:ext uri="{BB962C8B-B14F-4D97-AF65-F5344CB8AC3E}">
        <p14:creationId xmlns:p14="http://schemas.microsoft.com/office/powerpoint/2010/main" val="98296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81451" y="5473356"/>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79624" y="221547"/>
            <a:ext cx="5403479" cy="646331"/>
          </a:xfrm>
          <a:prstGeom prst="rect">
            <a:avLst/>
          </a:prstGeom>
          <a:noFill/>
        </p:spPr>
        <p:txBody>
          <a:bodyPr wrap="square" rtlCol="0">
            <a:spAutoFit/>
          </a:bodyPr>
          <a:lstStyle/>
          <a:p>
            <a:pPr algn="ctr"/>
            <a:r>
              <a:rPr lang="en-US" b="1" dirty="0" smtClean="0"/>
              <a:t>Training Workshop on Diagnostic of </a:t>
            </a:r>
            <a:r>
              <a:rPr lang="en-US" b="1" dirty="0" err="1" smtClean="0"/>
              <a:t>Leafminers</a:t>
            </a:r>
            <a:r>
              <a:rPr lang="en-US" b="1" dirty="0" smtClean="0"/>
              <a:t> of Agricultural Importance </a:t>
            </a:r>
            <a:endParaRPr lang="en-MY"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048" y="997935"/>
            <a:ext cx="2193432" cy="146228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7049" y="2460223"/>
            <a:ext cx="2193432" cy="145683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7049" y="3885170"/>
            <a:ext cx="2193432" cy="1456832"/>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0480" y="997936"/>
            <a:ext cx="2240923" cy="148837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0480" y="2486311"/>
            <a:ext cx="2240923" cy="1398860"/>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70479" y="3885170"/>
            <a:ext cx="2240924" cy="1456832"/>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11404" y="997934"/>
            <a:ext cx="2240924" cy="1488375"/>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17176" y="2486310"/>
            <a:ext cx="2235149" cy="1430746"/>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11403" y="3911256"/>
            <a:ext cx="2240922" cy="1430746"/>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2325" y="997934"/>
            <a:ext cx="2414081" cy="1488375"/>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58097" y="2486310"/>
            <a:ext cx="2408309" cy="1424945"/>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52325" y="3894782"/>
            <a:ext cx="2414081" cy="1453020"/>
          </a:xfrm>
          <a:prstGeom prst="rect">
            <a:avLst/>
          </a:prstGeom>
        </p:spPr>
      </p:pic>
      <p:cxnSp>
        <p:nvCxnSpPr>
          <p:cNvPr id="18" name="Straight Connector 17"/>
          <p:cNvCxnSpPr/>
          <p:nvPr/>
        </p:nvCxnSpPr>
        <p:spPr>
          <a:xfrm>
            <a:off x="1477048" y="2460223"/>
            <a:ext cx="9089358" cy="260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04110" y="5342002"/>
            <a:ext cx="9089358" cy="260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77048" y="3872129"/>
            <a:ext cx="9089358" cy="260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77048" y="990350"/>
            <a:ext cx="9089358" cy="2608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566406" y="997934"/>
            <a:ext cx="0" cy="43701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168787" y="1013705"/>
            <a:ext cx="0" cy="43701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08558" y="990350"/>
            <a:ext cx="0" cy="43701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70479" y="971848"/>
            <a:ext cx="0" cy="43701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7048" y="997934"/>
            <a:ext cx="0" cy="43701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30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695635" y="5220070"/>
            <a:ext cx="8680552" cy="125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57899" y="306211"/>
            <a:ext cx="8431565" cy="646331"/>
          </a:xfrm>
          <a:prstGeom prst="rect">
            <a:avLst/>
          </a:prstGeom>
        </p:spPr>
        <p:txBody>
          <a:bodyPr wrap="square">
            <a:spAutoFit/>
          </a:bodyPr>
          <a:lstStyle/>
          <a:p>
            <a:pPr algn="ctr"/>
            <a:r>
              <a:rPr lang="en-GB" b="1" i="1" dirty="0" smtClean="0"/>
              <a:t>Attachment Program on </a:t>
            </a:r>
            <a:r>
              <a:rPr lang="en-GB" b="1" i="1" dirty="0" err="1" smtClean="0"/>
              <a:t>Leafminers</a:t>
            </a:r>
            <a:r>
              <a:rPr lang="en-GB" b="1" i="1" dirty="0" smtClean="0"/>
              <a:t> </a:t>
            </a:r>
            <a:r>
              <a:rPr lang="en-GB" b="1" i="1" dirty="0"/>
              <a:t>of Agricultural </a:t>
            </a:r>
            <a:r>
              <a:rPr lang="en-GB" b="1" i="1" dirty="0" smtClean="0"/>
              <a:t>Importance</a:t>
            </a:r>
          </a:p>
          <a:p>
            <a:pPr algn="ctr"/>
            <a:r>
              <a:rPr lang="en-GB" b="1" i="1" dirty="0" smtClean="0"/>
              <a:t>At Nara Women University (2 persons), Japan and LIPI, Bogor – Indonesia (1 person)</a:t>
            </a:r>
            <a:endParaRPr lang="en-GB" b="1" i="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6028" y="1229541"/>
            <a:ext cx="3284113" cy="3600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91763" y="1229541"/>
            <a:ext cx="3374265" cy="360000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0141" y="1229541"/>
            <a:ext cx="2975020" cy="3600000"/>
          </a:xfrm>
          <a:prstGeom prst="rect">
            <a:avLst/>
          </a:prstGeom>
        </p:spPr>
      </p:pic>
      <p:sp>
        <p:nvSpPr>
          <p:cNvPr id="8" name="TextBox 7"/>
          <p:cNvSpPr txBox="1"/>
          <p:nvPr/>
        </p:nvSpPr>
        <p:spPr>
          <a:xfrm>
            <a:off x="2257899" y="4829541"/>
            <a:ext cx="8667262" cy="369332"/>
          </a:xfrm>
          <a:prstGeom prst="rect">
            <a:avLst/>
          </a:prstGeom>
          <a:noFill/>
        </p:spPr>
        <p:txBody>
          <a:bodyPr wrap="square" rtlCol="0">
            <a:spAutoFit/>
          </a:bodyPr>
          <a:lstStyle/>
          <a:p>
            <a:r>
              <a:rPr lang="en-US" b="1" dirty="0" smtClean="0"/>
              <a:t>Thailand                                               Singapore                                      Brunei Darussalam</a:t>
            </a:r>
            <a:endParaRPr lang="en-MY" b="1" dirty="0"/>
          </a:p>
        </p:txBody>
      </p:sp>
    </p:spTree>
    <p:extLst>
      <p:ext uri="{BB962C8B-B14F-4D97-AF65-F5344CB8AC3E}">
        <p14:creationId xmlns:p14="http://schemas.microsoft.com/office/powerpoint/2010/main" val="1469311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576</Words>
  <Application>Microsoft Macintosh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Soetikno S Sastroutomo</dc:creator>
  <cp:lastModifiedBy>Fook Wing Chan</cp:lastModifiedBy>
  <cp:revision>58</cp:revision>
  <dcterms:created xsi:type="dcterms:W3CDTF">2016-06-16T04:39:47Z</dcterms:created>
  <dcterms:modified xsi:type="dcterms:W3CDTF">2016-11-22T03:06:49Z</dcterms:modified>
</cp:coreProperties>
</file>